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E9216-2EAC-4BAC-8B53-3EC3130AA3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8913A7-F4BE-4BBD-BB20-5EB814787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53A9A-8305-4902-91FD-2D7833196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B621-C14E-46E9-BD08-B484744697E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FA427-4ABB-40C9-9AF0-EC32EAAD9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E24F0-F3A3-46D4-8D86-88CC80069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07991-6CF4-4FA8-9E60-72876DDF6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99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66C6E-1FBF-4C74-B3DF-885F7DC30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B63325-F8D6-4392-9475-D2748E7A94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51B8D-1796-4D1D-9F86-AE534DC5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B621-C14E-46E9-BD08-B484744697E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DFFD4-0CE7-4941-BFD3-5D81C693C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7CD78-D8F8-4E07-8635-06A7D60AF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07991-6CF4-4FA8-9E60-72876DDF6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9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BCA95B-0268-41D9-8B7B-D84FC9FD30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F916C1-5CF1-482A-B6FD-197BAA37F0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5D40A-2424-49B8-87CF-6AD2629FF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B621-C14E-46E9-BD08-B484744697E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9D7C7-3979-448B-AC12-8E3FD17A0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43ADF6-947A-40F4-B5EB-93FADA5AB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07991-6CF4-4FA8-9E60-72876DDF6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4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9679A-61F5-4480-90A5-DDD9E4B57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F7481-FDFD-4B06-BB22-711204D42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F8B8E-4D5B-4A73-AC50-FE3D9DE65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B621-C14E-46E9-BD08-B484744697E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A4738-4EE5-4F87-ADEF-4F4927BD2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1FABB-9DC3-4E36-B7F3-14F5A9F66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07991-6CF4-4FA8-9E60-72876DDF6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6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6BE72-CC8C-44FC-B634-94920843F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8A25B9-C152-4B13-9607-03C791C30E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950B52-5C89-4CDA-991D-C75F9749D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B621-C14E-46E9-BD08-B484744697E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56011-38F2-4A34-BAD2-08130EA80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9E6EA-C05F-42EF-8B30-E4C78A7F2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07991-6CF4-4FA8-9E60-72876DDF6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17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6CB6E-71E9-4FE4-B558-5E71802C9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A77A5-9B84-48E6-9309-C7D7D791D4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D93F41-EDB9-4796-A7CC-33B1AE416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E1C8C1-EC77-4ACF-B747-22718AFE6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B621-C14E-46E9-BD08-B484744697E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189B07-018B-4A08-A73A-5AC1614FC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185960-10C8-47B6-B9C3-26757C782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07991-6CF4-4FA8-9E60-72876DDF6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25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485A0-6AA4-4E6B-A73D-29D542090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DC6557-CA36-484D-9AB3-E550041A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0BFFCA-F571-40B2-B466-3BE55BBA23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04BE5D-7A1F-41B0-9C1F-0087B716C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6963FD-3553-4C16-B928-E20A3EB1FF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5177D8-FB0C-4A9C-9280-4A63A2765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B621-C14E-46E9-BD08-B484744697E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77AD55-7B82-442B-8063-E0E6C7457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12C819-C5A6-4457-BB98-4C3529026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07991-6CF4-4FA8-9E60-72876DDF6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53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0BBC4-514C-4579-A008-F6750173E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51CFE9-C221-449C-A1B8-513786D8E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B621-C14E-46E9-BD08-B484744697E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47D90B-16D2-4597-BA44-EF94E0FBC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DB7449-ABA9-4245-AB2B-5E45F3F54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07991-6CF4-4FA8-9E60-72876DDF6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1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329C1B-0D24-4A75-85F4-BE4875A28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B621-C14E-46E9-BD08-B484744697E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95E66B-37F5-4239-A451-909015274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5653D6-AB10-47D2-8A69-486B5C3EE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07991-6CF4-4FA8-9E60-72876DDF6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85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3F9B5-26C0-4601-AEBE-4F4C51706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323FE-956F-436A-9169-10B95DA71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E7D362-FD1D-41F2-AC0B-D316D19AB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A2B740-94D0-43B7-AFEC-56172E619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B621-C14E-46E9-BD08-B484744697E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615374-10A2-4BB5-B16B-49DC985D4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D6C677-9723-4F74-8050-64D8FBD8A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07991-6CF4-4FA8-9E60-72876DDF6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79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25F33-BBF1-47B6-B444-1E33930E6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070C8A-0025-4277-A6AA-1722F1D784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979DAB-D2BC-40ED-9A17-0A12869312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559766-5CC9-4B0F-9CD7-73742D4F6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B621-C14E-46E9-BD08-B484744697E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AEF517-4FD6-4C57-8AB4-4151449DD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C6AAD3-97E9-4594-BEFB-8E95342E2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07991-6CF4-4FA8-9E60-72876DDF6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238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B1F6EC-E488-4166-B75A-357C0F15D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E83B6-9316-4E30-9272-62168CA18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80E2B-0660-48BF-9632-FF0DFE3491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CB621-C14E-46E9-BD08-B484744697E1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9D560-7E25-4BE7-ABF2-11FE33005F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B9B31-838C-407F-87A9-3FEE94EC53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07991-6CF4-4FA8-9E60-72876DDF6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1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B48F56A-D04E-472F-BB4E-D552E21EA476}"/>
              </a:ext>
            </a:extLst>
          </p:cNvPr>
          <p:cNvSpPr/>
          <p:nvPr/>
        </p:nvSpPr>
        <p:spPr>
          <a:xfrm>
            <a:off x="0" y="1"/>
            <a:ext cx="12192000" cy="1046480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748188-D6D7-4294-8C5F-4A1E1C2C1B34}"/>
              </a:ext>
            </a:extLst>
          </p:cNvPr>
          <p:cNvSpPr txBox="1"/>
          <p:nvPr/>
        </p:nvSpPr>
        <p:spPr>
          <a:xfrm>
            <a:off x="131813" y="37237"/>
            <a:ext cx="77438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GSC3570 </a:t>
            </a:r>
          </a:p>
          <a:p>
            <a:r>
              <a:rPr lang="en-US" sz="2800" dirty="0">
                <a:solidFill>
                  <a:schemeClr val="bg1"/>
                </a:solidFill>
              </a:rPr>
              <a:t>HD Intercom and Facility Control Station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EFBAA8-DA08-4160-BC61-96FE77144FFD}"/>
              </a:ext>
            </a:extLst>
          </p:cNvPr>
          <p:cNvSpPr txBox="1"/>
          <p:nvPr/>
        </p:nvSpPr>
        <p:spPr>
          <a:xfrm>
            <a:off x="131813" y="1083717"/>
            <a:ext cx="86573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A powerful control station, the GSC3570 provides users with a wall-mounted or desktop solution for door control, intercom and paging, security camera management, and facility-wide UC integration. This SIP intercom device is designed to seamlessly integrate with </a:t>
            </a:r>
            <a:r>
              <a:rPr lang="en-US" sz="1500" dirty="0" err="1"/>
              <a:t>Grandstream’s</a:t>
            </a:r>
            <a:r>
              <a:rPr lang="en-US" sz="1500" dirty="0"/>
              <a:t> entire range of products, including our SIP door systems, security cameras, and intercom and paging devices.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D9F0111-76B7-402B-A039-065E9923DE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87477" y="-334552"/>
            <a:ext cx="4208845" cy="236719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DF40CCF-F076-452E-BC3F-B62DE2AB4C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488928" y="235343"/>
            <a:ext cx="3617472" cy="203458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DCB0930-9089-4628-BDEB-FBE3D6C2753D}"/>
              </a:ext>
            </a:extLst>
          </p:cNvPr>
          <p:cNvSpPr txBox="1"/>
          <p:nvPr/>
        </p:nvSpPr>
        <p:spPr>
          <a:xfrm>
            <a:off x="181156" y="2129433"/>
            <a:ext cx="401121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/>
              <a:t>Competitive Features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Full-duplex 2-way HD audio with advanced echo cancellation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Dual-band 802.11ac Wi-Fi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4x alarm input 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1x alarm output port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7-inch 1024x600 capacitive touch screen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4 SIP accounts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F03A539-98E7-42FB-8C62-E74613CDE9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293" y="5261836"/>
            <a:ext cx="571500" cy="81438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B1884A8-A64A-47F3-A99B-D347C19872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538" y="4093246"/>
            <a:ext cx="790255" cy="58316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870A8F6-B75C-43C8-93AD-C431298A20A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919" y="4100340"/>
            <a:ext cx="785394" cy="583161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FFF4142-7F6C-4677-9339-3AF619BF99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867122"/>
              </p:ext>
            </p:extLst>
          </p:nvPr>
        </p:nvGraphicFramePr>
        <p:xfrm>
          <a:off x="3490139" y="2669408"/>
          <a:ext cx="8559130" cy="4042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465">
                  <a:extLst>
                    <a:ext uri="{9D8B030D-6E8A-4147-A177-3AD203B41FA5}">
                      <a16:colId xmlns:a16="http://schemas.microsoft.com/office/drawing/2014/main" val="581110856"/>
                    </a:ext>
                  </a:extLst>
                </a:gridCol>
                <a:gridCol w="2716695">
                  <a:extLst>
                    <a:ext uri="{9D8B030D-6E8A-4147-A177-3AD203B41FA5}">
                      <a16:colId xmlns:a16="http://schemas.microsoft.com/office/drawing/2014/main" val="3865356620"/>
                    </a:ext>
                  </a:extLst>
                </a:gridCol>
                <a:gridCol w="2395609">
                  <a:extLst>
                    <a:ext uri="{9D8B030D-6E8A-4147-A177-3AD203B41FA5}">
                      <a16:colId xmlns:a16="http://schemas.microsoft.com/office/drawing/2014/main" val="3473636417"/>
                    </a:ext>
                  </a:extLst>
                </a:gridCol>
                <a:gridCol w="2243361">
                  <a:extLst>
                    <a:ext uri="{9D8B030D-6E8A-4147-A177-3AD203B41FA5}">
                      <a16:colId xmlns:a16="http://schemas.microsoft.com/office/drawing/2014/main" val="4188289573"/>
                    </a:ext>
                  </a:extLst>
                </a:gridCol>
              </a:tblGrid>
              <a:tr h="263861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GSC3570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2N Indoor Touch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Hikvision DS-KH8300-T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474479"/>
                  </a:ext>
                </a:extLst>
              </a:tr>
              <a:tr h="263861">
                <a:tc>
                  <a:txBody>
                    <a:bodyPr/>
                    <a:lstStyle/>
                    <a:p>
                      <a:r>
                        <a:rPr lang="en-US" sz="1000" dirty="0"/>
                        <a:t>Network Interfaces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Dual switched 10/100Mbps ports with integrated PoE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10/100 </a:t>
                      </a:r>
                      <a:r>
                        <a:rPr lang="en-US" sz="1000" dirty="0" err="1"/>
                        <a:t>BaseT</a:t>
                      </a:r>
                      <a:r>
                        <a:rPr lang="en-US" sz="1000" dirty="0"/>
                        <a:t>, RJ-45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10/100 Mbps self-adaptive Ethernet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76626"/>
                  </a:ext>
                </a:extLst>
              </a:tr>
              <a:tr h="273434">
                <a:tc>
                  <a:txBody>
                    <a:bodyPr/>
                    <a:lstStyle/>
                    <a:p>
                      <a:r>
                        <a:rPr lang="en-US" sz="1000" dirty="0"/>
                        <a:t>Graphic Display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7’’ 1024×600 capacitive touch screen TFT LCD with Home Key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7” 1024x600 capacitive touch screen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7” 1024x600 capacitive color TFT touch screen LCD, touch button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339517"/>
                  </a:ext>
                </a:extLst>
              </a:tr>
              <a:tr h="209834">
                <a:tc>
                  <a:txBody>
                    <a:bodyPr/>
                    <a:lstStyle/>
                    <a:p>
                      <a:r>
                        <a:rPr lang="en-US" sz="1000" dirty="0"/>
                        <a:t>Auxiliary 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4 x Alarm Input</a:t>
                      </a:r>
                    </a:p>
                    <a:p>
                      <a:r>
                        <a:rPr lang="en-US" sz="1000" dirty="0"/>
                        <a:t>1 x Alarm Output</a:t>
                      </a:r>
                    </a:p>
                    <a:p>
                      <a:r>
                        <a:rPr lang="en-US" sz="1000" dirty="0"/>
                        <a:t>Micro SD card slot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 x Relay</a:t>
                      </a:r>
                    </a:p>
                    <a:p>
                      <a:r>
                        <a:rPr lang="en-US" sz="1000" dirty="0"/>
                        <a:t>2 x GPIO (doorbell input, etc.)</a:t>
                      </a:r>
                    </a:p>
                    <a:p>
                      <a:r>
                        <a:rPr lang="en-US" sz="1000" dirty="0"/>
                        <a:t>Micro SD card slot (up to 16GB)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 x RJ-45 10/100 Mbps ethernet</a:t>
                      </a:r>
                    </a:p>
                    <a:p>
                      <a:r>
                        <a:rPr lang="en-US" sz="1000" dirty="0"/>
                        <a:t>1 x RS-485 half-duplex port</a:t>
                      </a:r>
                    </a:p>
                    <a:p>
                      <a:r>
                        <a:rPr lang="en-US" sz="1000" dirty="0"/>
                        <a:t>2 x in/out</a:t>
                      </a:r>
                    </a:p>
                    <a:p>
                      <a:r>
                        <a:rPr lang="en-US" sz="1000" dirty="0"/>
                        <a:t>Micro SD card slot (up to 32GB)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578498"/>
                  </a:ext>
                </a:extLst>
              </a:tr>
              <a:tr h="263861">
                <a:tc>
                  <a:txBody>
                    <a:bodyPr/>
                    <a:lstStyle/>
                    <a:p>
                      <a:r>
                        <a:rPr lang="en-US" sz="1000" dirty="0"/>
                        <a:t>Operating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Linux 4.4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Android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Linux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746021"/>
                  </a:ext>
                </a:extLst>
              </a:tr>
              <a:tr h="263861">
                <a:tc>
                  <a:txBody>
                    <a:bodyPr/>
                    <a:lstStyle/>
                    <a:p>
                      <a:r>
                        <a:rPr lang="en-US" sz="1000" dirty="0"/>
                        <a:t>Wi-Fi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Yes, dual-band 802.11b/g/n/ac (2.4GHz &amp; 5GHz)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Optional (802.11b/g/n)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736464"/>
                  </a:ext>
                </a:extLst>
              </a:tr>
              <a:tr h="263861">
                <a:tc>
                  <a:txBody>
                    <a:bodyPr/>
                    <a:lstStyle/>
                    <a:p>
                      <a:r>
                        <a:rPr lang="en-US" sz="1000" dirty="0"/>
                        <a:t>Audio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HD Audio, dual speakers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HD Audio, 2W integrated speaker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Omnidirectional mic, loudspeaker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294923"/>
                  </a:ext>
                </a:extLst>
              </a:tr>
              <a:tr h="329551">
                <a:tc>
                  <a:txBody>
                    <a:bodyPr/>
                    <a:lstStyle/>
                    <a:p>
                      <a:r>
                        <a:rPr lang="en-US" sz="1000" dirty="0"/>
                        <a:t>Telephony Features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4 SIP accounts, hold, call waiting, call log, auto answer, etc.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Video messaging answering machine, 3</a:t>
                      </a:r>
                      <a:r>
                        <a:rPr lang="en-US" sz="1000" baseline="30000" dirty="0"/>
                        <a:t>rd</a:t>
                      </a:r>
                      <a:r>
                        <a:rPr lang="en-US" sz="1000" dirty="0"/>
                        <a:t> party applications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Panic call, auto-answering, Do Not Disturb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9290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Temperature and Humidity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Operation: -10°C to 50°C, Storage: -20°C to 60°C,</a:t>
                      </a:r>
                    </a:p>
                    <a:p>
                      <a:r>
                        <a:rPr lang="en-US" sz="1000" dirty="0"/>
                        <a:t>Humidity: 10% to 90% Non-condensing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Operation: 0°C – 60°C, Storage: -20 °C – 70 °C, Humidity: 10% – 90% (non-condensing)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Operation: -10° C to 55° C, Humidity: 10 to 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429411"/>
                  </a:ext>
                </a:extLst>
              </a:tr>
              <a:tr h="524786">
                <a:tc>
                  <a:txBody>
                    <a:bodyPr/>
                    <a:lstStyle/>
                    <a:p>
                      <a:r>
                        <a:rPr lang="en-US" sz="1000" dirty="0"/>
                        <a:t>Voice/Video Codecs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G.711μ/a, G.722 (wide-band), G.726-32, </a:t>
                      </a:r>
                      <a:r>
                        <a:rPr lang="en-US" sz="1000" dirty="0" err="1"/>
                        <a:t>iLBC</a:t>
                      </a:r>
                      <a:r>
                        <a:rPr lang="en-US" sz="1000" dirty="0"/>
                        <a:t>, Opus, G.729A/B, in-band and out-of-band, DTMF (In audio, RFC2833, SIP INFO), VAD, CNG, AEC, PLC, AJB, AGC, 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H.264, MJPEG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G.711 U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07821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26C53A3-EC43-4E81-9A23-051A6F0EFD63}"/>
              </a:ext>
            </a:extLst>
          </p:cNvPr>
          <p:cNvSpPr txBox="1"/>
          <p:nvPr/>
        </p:nvSpPr>
        <p:spPr>
          <a:xfrm>
            <a:off x="342548" y="4676407"/>
            <a:ext cx="11307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+mj-lt"/>
              </a:rPr>
              <a:t>Full-duplex speakerphone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CF1072D-AC95-4295-895F-F3883CC76570}"/>
              </a:ext>
            </a:extLst>
          </p:cNvPr>
          <p:cNvSpPr txBox="1"/>
          <p:nvPr/>
        </p:nvSpPr>
        <p:spPr>
          <a:xfrm>
            <a:off x="2052258" y="4669843"/>
            <a:ext cx="11307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+mj-lt"/>
              </a:rPr>
              <a:t>Integrated dual-band Wi-Fi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3F8FF25-A24B-4BAB-AE87-C04CBBF65E57}"/>
              </a:ext>
            </a:extLst>
          </p:cNvPr>
          <p:cNvSpPr txBox="1"/>
          <p:nvPr/>
        </p:nvSpPr>
        <p:spPr>
          <a:xfrm>
            <a:off x="272636" y="6076222"/>
            <a:ext cx="12557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+mj-lt"/>
              </a:rPr>
              <a:t>4 x alarm inputs</a:t>
            </a:r>
          </a:p>
          <a:p>
            <a:pPr algn="ctr"/>
            <a:r>
              <a:rPr lang="en-US" sz="1100" dirty="0">
                <a:latin typeface="+mj-lt"/>
              </a:rPr>
              <a:t>1 x alarm outputs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DCD5F7-4DEE-4B38-8A2A-F8BE72BE7640}"/>
              </a:ext>
            </a:extLst>
          </p:cNvPr>
          <p:cNvSpPr txBox="1"/>
          <p:nvPr/>
        </p:nvSpPr>
        <p:spPr>
          <a:xfrm>
            <a:off x="2052258" y="6076222"/>
            <a:ext cx="11307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+mj-lt"/>
              </a:rPr>
              <a:t>Integrated Bluetooth 4.0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A9401BCB-A883-442D-8B82-7A60409FB06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409" y="5207096"/>
            <a:ext cx="961883" cy="966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053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460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</dc:creator>
  <cp:lastModifiedBy>Nicole</cp:lastModifiedBy>
  <cp:revision>35</cp:revision>
  <dcterms:created xsi:type="dcterms:W3CDTF">2019-03-08T16:54:02Z</dcterms:created>
  <dcterms:modified xsi:type="dcterms:W3CDTF">2019-11-11T15:40:14Z</dcterms:modified>
</cp:coreProperties>
</file>